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57" r:id="rId10"/>
    <p:sldId id="258" r:id="rId11"/>
    <p:sldId id="259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1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02C99-48F6-4A33-8B5E-2E4087D9D463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BF4E1-FD68-4EF6-90AB-26BE5046B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4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BF4E1-FD68-4EF6-90AB-26BE5046BBC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38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4A1C-6D8F-47DC-8C06-DB2F9E0FABEA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8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88D7-D887-4908-9BBB-90BEB0D1CC6E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620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7CB2-38CF-48B8-B722-F7205007BE11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739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4B5-6C7B-4406-921A-1C5320A2A2A1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3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3B8F8-1968-43B0-A57E-3B4E1699A5E1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5135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B475-5658-403B-A449-6DC39E098615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470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11FE9-E027-46A5-B894-B3F7F8F9C71C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6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7C9-D609-43AF-9496-CF41ADDE125E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519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CAE4-D696-4588-95A3-B471E2017AED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85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9F4-3613-4995-ABBF-3EF6FCAF03AC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57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7D3-2F84-42D9-A648-6E37BB7F71B7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968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D7FD-360D-4AF1-9293-851215083E6F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52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024A-DBD1-4083-B2FE-1C686D834C99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4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39AE-5C8D-4022-9A47-2DD75E47482D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19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935B-9ED0-4D81-B9E4-454578340015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563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A15F-9488-4C21-8F84-B3FAD9D3E829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014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F0B13-364D-493F-9D62-15FF203FFDC9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7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46317" y="961902"/>
            <a:ext cx="9058295" cy="3815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Дополнительные материалы для выполнения контрольной работы по курсу «Проектная экономика»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К.э.н., доцент Иванова Е.А.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менеджмент«</a:t>
            </a:r>
          </a:p>
          <a:p>
            <a:r>
              <a:rPr lang="ru-RU" dirty="0" smtClean="0"/>
              <a:t>Г. Ростов-на-Дону, 2020 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4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СЕТЕВЫЕ ГРАФИКИ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10</a:t>
            </a:fld>
            <a:endParaRPr lang="ru-RU"/>
          </a:p>
        </p:txBody>
      </p:sp>
      <p:pic>
        <p:nvPicPr>
          <p:cNvPr id="6" name="Объект 5" descr="Сетевая модель типа &quot;Работа-стрелка&quot; - Сетевой график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1" y="2451264"/>
            <a:ext cx="5176458" cy="293348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89212" y="1353333"/>
            <a:ext cx="93336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график представляет информационно-динамическую модель, отражающую взаимосвязи между работами, необходимыми для достижения конечной цели проекта.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11730" y="2276663"/>
            <a:ext cx="4087481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Работами</a:t>
            </a:r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являются любые действия, приводящие к достижению определенных результатов - событий. </a:t>
            </a:r>
            <a:r>
              <a:rPr lang="ru-RU" b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События, </a:t>
            </a:r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кроме исходного, являются результатами выполнения работ. Между двумя смежными событиями может выполняться только одна работа или последовательность работ.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713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147337"/>
            <a:ext cx="8911687" cy="1280890"/>
          </a:xfrm>
        </p:spPr>
        <p:txBody>
          <a:bodyPr/>
          <a:lstStyle/>
          <a:p>
            <a:r>
              <a:rPr lang="ru-RU" dirty="0" smtClean="0"/>
              <a:t>Параметры  </a:t>
            </a:r>
            <a:r>
              <a:rPr lang="ru-RU" dirty="0"/>
              <a:t>сетевых графиков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8192" y="1152907"/>
            <a:ext cx="9046420" cy="475831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Работа - это трудовой процесс, требующий затрат времени и ресурсов; в понятие «работа» включается процесс ожидания, то есть процесс, требующий затрат не труда и ресурсов, а времени, который изображается пунктирной стрелкой с обозначением над ней продолжительности ожидания.</a:t>
            </a:r>
          </a:p>
          <a:p>
            <a:r>
              <a:rPr lang="ru-RU" dirty="0"/>
              <a:t>Событие - результат выполнения всех работ, входящих в данное событие, позволяющий начинать все выходящие из него работы; на сетевой матрице событие обозначается, как правило, в виде кружка.</a:t>
            </a:r>
          </a:p>
          <a:p>
            <a:r>
              <a:rPr lang="ru-RU" dirty="0"/>
              <a:t>Путь - непрерывная последовательность работ, начиная от исходного события и кончая завершающим; путь, имеющий наибольшую продолжительность, называется критическим и в матрице обозначается утолщенной или сдвоенной стрелкой.</a:t>
            </a:r>
          </a:p>
          <a:p>
            <a:r>
              <a:rPr lang="ru-RU" dirty="0"/>
              <a:t>Выделяют </a:t>
            </a:r>
            <a:r>
              <a:rPr lang="ru-RU" dirty="0" smtClean="0"/>
              <a:t>следующие Параметры  </a:t>
            </a:r>
            <a:r>
              <a:rPr lang="ru-RU" dirty="0"/>
              <a:t>сетевых графиков</a:t>
            </a:r>
            <a:r>
              <a:rPr lang="ru-RU" dirty="0" smtClean="0"/>
              <a:t> :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• время раннего начала (PH) данной работы;</a:t>
            </a:r>
          </a:p>
          <a:p>
            <a:pPr marL="0" lvl="0" indent="0">
              <a:buNone/>
            </a:pPr>
            <a:r>
              <a:rPr lang="ru-RU" dirty="0"/>
              <a:t>• время раннего окончания (РО) данной работы;</a:t>
            </a:r>
          </a:p>
          <a:p>
            <a:pPr marL="0" lvl="0" indent="0">
              <a:buNone/>
            </a:pPr>
            <a:r>
              <a:rPr lang="ru-RU" dirty="0"/>
              <a:t>• время позднего начала (ПН) данной работы;</a:t>
            </a:r>
          </a:p>
          <a:p>
            <a:pPr marL="0" lvl="0" indent="0">
              <a:buNone/>
            </a:pPr>
            <a:r>
              <a:rPr lang="ru-RU" dirty="0"/>
              <a:t>• время позднего окончания (ПО) данной работы;</a:t>
            </a:r>
          </a:p>
          <a:p>
            <a:pPr marL="0" lvl="0" indent="0">
              <a:buNone/>
            </a:pPr>
            <a:r>
              <a:rPr lang="ru-RU" dirty="0"/>
              <a:t>• полный резерв времени данной работы;</a:t>
            </a:r>
          </a:p>
          <a:p>
            <a:pPr marL="0" lvl="0" indent="0">
              <a:buNone/>
            </a:pPr>
            <a:r>
              <a:rPr lang="ru-RU" dirty="0"/>
              <a:t>• частный резерв времени данной работы;</a:t>
            </a:r>
          </a:p>
          <a:p>
            <a:pPr marL="0" lvl="0" indent="0">
              <a:buNone/>
            </a:pPr>
            <a:r>
              <a:rPr lang="ru-RU" dirty="0"/>
              <a:t>• коэффициент напряженности работы.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074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2291" y="329899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МАТРИЦА РАЗДЕЛЕНИЯ АДМИНИСТРАТИВНЫХ ЗАДАЧ УПРАВЛЕНИЯ (РАЗУ)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12</a:t>
            </a:fld>
            <a:endParaRPr lang="ru-RU"/>
          </a:p>
        </p:txBody>
      </p:sp>
      <p:pic>
        <p:nvPicPr>
          <p:cNvPr id="2050" name="Picture 2" descr="пример простой одноранговой матриц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95" y="2131279"/>
            <a:ext cx="4497916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логические аспекты матрицы раз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1" y="2131279"/>
            <a:ext cx="5307074" cy="362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005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512462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ИНФОРМАЦИОННО-ТЕХНОЛОГИЧЕСКАЯ МОДЕЛЬ УПРАВЛЕНИЯ (ИТМ)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4833" y="1587336"/>
            <a:ext cx="8915400" cy="3777622"/>
          </a:xfrm>
        </p:spPr>
        <p:txBody>
          <a:bodyPr/>
          <a:lstStyle/>
          <a:p>
            <a:r>
              <a:rPr lang="ru-RU" b="1" dirty="0"/>
              <a:t>Информационно-технологическая модель</a:t>
            </a:r>
            <a:r>
              <a:rPr lang="ru-RU" dirty="0"/>
              <a:t> позволяет объединить все работы, процессы, базовые элементы, организационную структуру управления, а также показать последовательность выполнения работ, ответственность за работы и документы, циркулирующие в ходе </a:t>
            </a:r>
            <a:r>
              <a:rPr lang="ru-RU" dirty="0" smtClean="0"/>
              <a:t>выполнения </a:t>
            </a:r>
            <a:r>
              <a:rPr lang="ru-RU" dirty="0"/>
              <a:t>работ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13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677766"/>
              </p:ext>
            </p:extLst>
          </p:nvPr>
        </p:nvGraphicFramePr>
        <p:xfrm>
          <a:off x="2589212" y="3088543"/>
          <a:ext cx="8915403" cy="2934972"/>
        </p:xfrm>
        <a:graphic>
          <a:graphicData uri="http://schemas.openxmlformats.org/drawingml/2006/table">
            <a:tbl>
              <a:tblPr firstRow="1" firstCol="1" bandRow="1"/>
              <a:tblGrid>
                <a:gridCol w="1273629">
                  <a:extLst>
                    <a:ext uri="{9D8B030D-6E8A-4147-A177-3AD203B41FA5}">
                      <a16:colId xmlns:a16="http://schemas.microsoft.com/office/drawing/2014/main" val="2446766424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4029526936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818532266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194333955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580241448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834560579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3344221285"/>
                    </a:ext>
                  </a:extLst>
                </a:gridCol>
              </a:tblGrid>
              <a:tr h="10272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работ по положению, должностной инструкции или другим документам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выполняемые работы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 выполнения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Документ, получаемый в результате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Исполнитель (в случае структурного подразделения, состоящего из нескольких человек)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Трудоемкость (в человеко-часах)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417576"/>
                  </a:ext>
                </a:extLst>
              </a:tr>
              <a:tr h="586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Проектирование процессов управления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 в полугодие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Блок-схема алгоритма процесса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Менеджер по организационному проектированию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Предлагается использование специализированной программы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58221"/>
                  </a:ext>
                </a:extLst>
              </a:tr>
              <a:tr h="4402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новых информационных технологий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0370183"/>
                  </a:ext>
                </a:extLst>
              </a:tr>
              <a:tr h="146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871301"/>
                  </a:ext>
                </a:extLst>
              </a:tr>
              <a:tr h="733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стандартов предприятия на отдельные процессы управления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 в квартал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 предприятия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Менеджер по организационному низационному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Предлагается расширить эти работы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124467"/>
                  </a:ext>
                </a:extLst>
              </a:tr>
            </a:tbl>
          </a:graphicData>
        </a:graphic>
      </p:graphicFrame>
      <p:pic>
        <p:nvPicPr>
          <p:cNvPr id="3077" name="Рисунок 2" descr="\checkma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3" y="3089179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7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заполнения информационной таблицы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2589212" y="2188368"/>
          <a:ext cx="8915403" cy="36687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3629">
                  <a:extLst>
                    <a:ext uri="{9D8B030D-6E8A-4147-A177-3AD203B41FA5}">
                      <a16:colId xmlns:a16="http://schemas.microsoft.com/office/drawing/2014/main" val="532601976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55767925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835221211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3331752822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1335102463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347155010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3460792609"/>
                    </a:ext>
                  </a:extLst>
                </a:gridCol>
              </a:tblGrid>
              <a:tr h="19077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наименование задач, решаемых в ходе реализации своих должностных обязанностей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Информация, необходимая для решения задачи. Описание информации - для недокументированной информации. Номер документа из перечня документации (форма 3), допускается ссылка на ОКУД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Источник информации, необходимой для решения задачи (отдел, исполнитель или другое)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Вид связи, посредством которой передается информация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Документ (документы), получаемый в решении задачи или описание недокументированного результата решения задачи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Срок или периодичность исполнения задачи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Потребитель результирующего документа (сотрудник, отдел, организация или другое)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7488838"/>
                  </a:ext>
                </a:extLst>
              </a:tr>
              <a:tr h="73374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Подготовка и ведение таблиц по статистическому анализу продаж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Данные о фактических продажах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Торгующие подразделения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Локальная сеть e-mail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Отчет о продажах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 раза в месяц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Менеджер отдела планирования, проект менеджер, коммерческий директор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414457"/>
                  </a:ext>
                </a:extLst>
              </a:tr>
              <a:tr h="733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счета-фактуры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бухгалтерия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e-mail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Отчет об остатках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Менеджер отдела планирования, проект менеджер, коммерческий директор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2149413"/>
                  </a:ext>
                </a:extLst>
              </a:tr>
              <a:tr h="293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Прогноз продаж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Коммерческий директор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4908799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208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 построении информационно-технологической модели (ИТМ) используют условные обозначения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15</a:t>
            </a:fld>
            <a:endParaRPr lang="ru-RU"/>
          </a:p>
        </p:txBody>
      </p:sp>
      <p:pic>
        <p:nvPicPr>
          <p:cNvPr id="6" name="Объект 5" descr="Условные обозначения для построения информационно-технологической модел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288" y="2179637"/>
            <a:ext cx="5429250" cy="3686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8561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0459" y="113471"/>
            <a:ext cx="8915400" cy="528797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ИТМ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16</a:t>
            </a:fld>
            <a:endParaRPr lang="ru-RU"/>
          </a:p>
        </p:txBody>
      </p:sp>
      <p:pic>
        <p:nvPicPr>
          <p:cNvPr id="6" name="Объект 5" descr="Пример построения информационно-технологической модел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459" y="787782"/>
            <a:ext cx="7596098" cy="5124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9522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17</a:t>
            </a:fld>
            <a:endParaRPr lang="ru-RU"/>
          </a:p>
        </p:txBody>
      </p:sp>
      <p:pic>
        <p:nvPicPr>
          <p:cNvPr id="6" name="Рисунок 5" descr="матрица ответственности проек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4379"/>
            <a:ext cx="9880270" cy="5981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5915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СТОИМОСТНОЙ АНАЛИЗ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18</a:t>
            </a:fld>
            <a:endParaRPr lang="ru-RU"/>
          </a:p>
        </p:txBody>
      </p:sp>
      <p:pic>
        <p:nvPicPr>
          <p:cNvPr id="5122" name="Picture 2" descr="https://myslide.ru/documents_4/45d695b3c37db4103b9801f75000187b/img11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03" b="10145"/>
          <a:stretch/>
        </p:blipFill>
        <p:spPr bwMode="auto">
          <a:xfrm>
            <a:off x="2589211" y="1757548"/>
            <a:ext cx="8158997" cy="40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069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КОНТРОЛЬ И РЕГУЛИРОВАНИЕ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Для оценки выполнения календарного плана и отдельных работ находит применение целый ряд методов.</a:t>
            </a:r>
          </a:p>
          <a:p>
            <a:r>
              <a:rPr lang="ru-RU" i="1" dirty="0"/>
              <a:t>Метод простого контроля (метод «0-100»).</a:t>
            </a:r>
            <a:r>
              <a:rPr lang="ru-RU" dirty="0"/>
              <a:t> Позволяет отслеживать только моменты завершения работ. Незавершенной работе, в какой бы стадии она ни находилась, присваивается оценка 0 %, а завершенный — 100 %, причем считается, что работа выполнена только если достигнут ее конечный результат.</a:t>
            </a:r>
          </a:p>
          <a:p>
            <a:r>
              <a:rPr lang="ru-RU" i="1" dirty="0"/>
              <a:t>Метод детального контроля</a:t>
            </a:r>
            <a:r>
              <a:rPr lang="ru-RU" dirty="0"/>
              <a:t> предусматривает оценку промежуточных стадий выполнения задачи. Например, работе присваивается оценка 50 %, если цели достигнуты наполовину. Очевидно, что метод детального контроля сложнее метода «0-100», поскольку требует от менеджера оценки степени завершенности работ, находящихся в процессе выполнения. В большинстве случаев только использование этих двух методов дает приемлемые результаты.</a:t>
            </a:r>
          </a:p>
          <a:p>
            <a:r>
              <a:rPr lang="ru-RU" dirty="0"/>
              <a:t>Когда же не представляется возможным точно оценить состояние выполняемой работы, применяют модифицированные варианты метода детального контроля, например </a:t>
            </a:r>
            <a:r>
              <a:rPr lang="ru-RU" i="1" dirty="0"/>
              <a:t>метод «50/50»,</a:t>
            </a:r>
            <a:r>
              <a:rPr lang="ru-RU" dirty="0"/>
              <a:t> предлагающий оценку степени завершенности работы в тот момент, когда на ее выполнение израсходовано 50 %</a:t>
            </a:r>
            <a:r>
              <a:rPr lang="ru-RU" dirty="0" err="1"/>
              <a:t>выделейных</a:t>
            </a:r>
            <a:r>
              <a:rPr lang="ru-RU" dirty="0"/>
              <a:t> средств. Другая модификация детального контроля - </a:t>
            </a:r>
            <a:r>
              <a:rPr lang="ru-RU" i="1" dirty="0"/>
              <a:t>метод вех</a:t>
            </a:r>
            <a:r>
              <a:rPr lang="ru-RU" dirty="0"/>
              <a:t> - используется, как правило, при анализе работ большой продолжительности. Работа разделяется на ряд технологических этапов, которые определяют степень ее завершенности.</a:t>
            </a:r>
          </a:p>
          <a:p>
            <a:r>
              <a:rPr lang="ru-RU" dirty="0"/>
              <a:t>Применяя указанные подходы, можно разработать интегрированную систему контроля, обеспечивающую учет степени завершенности как отдельных работ, так и проекта в целом, включая расчет за выполненные этапы.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592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044" y="14733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Основные процедуры процесса </a:t>
            </a:r>
            <a:r>
              <a:rPr lang="ru-RU" dirty="0" smtClean="0"/>
              <a:t>планирования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</a:t>
            </a:fld>
            <a:endParaRPr lang="ru-RU"/>
          </a:p>
        </p:txBody>
      </p:sp>
      <p:pic>
        <p:nvPicPr>
          <p:cNvPr id="6" name="Объект 5" descr="Основные процедуры процесса планирования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217" y="1152907"/>
            <a:ext cx="5696446" cy="44881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972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РИСКИ ИННОВАЦИОННЫХ ПРОЕКТОВ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93174"/>
            <a:ext cx="8915400" cy="411804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/>
              <a:t>- риски ошибочного выбора инновационного проекта;</a:t>
            </a:r>
          </a:p>
          <a:p>
            <a:pPr lvl="0"/>
            <a:r>
              <a:rPr lang="ru-RU" dirty="0"/>
              <a:t>- риски необеспечения инновационного проекта достаточным уровнем финансирования;</a:t>
            </a:r>
          </a:p>
          <a:p>
            <a:pPr lvl="0"/>
            <a:r>
              <a:rPr lang="ru-RU" dirty="0"/>
              <a:t>- маркетинговые риски текущего снабжения ресурсами, необходимыми для реализации инновационного проекта;</a:t>
            </a:r>
          </a:p>
          <a:p>
            <a:pPr lvl="0"/>
            <a:r>
              <a:rPr lang="ru-RU" dirty="0"/>
              <a:t>- маркетинговые риски сбыта результатов инновационного проекта;</a:t>
            </a:r>
          </a:p>
          <a:p>
            <a:pPr lvl="0"/>
            <a:r>
              <a:rPr lang="ru-RU" dirty="0"/>
              <a:t>- риски неисполнения хозяйственных договоров (контрактов);</a:t>
            </a:r>
          </a:p>
          <a:p>
            <a:pPr lvl="0"/>
            <a:r>
              <a:rPr lang="ru-RU" dirty="0"/>
              <a:t>- риски возникновения непредвиденных затрат и снижения доходов;</a:t>
            </a:r>
          </a:p>
          <a:p>
            <a:pPr lvl="0"/>
            <a:r>
              <a:rPr lang="ru-RU" dirty="0"/>
              <a:t>- риски усиления конкуренции;</a:t>
            </a:r>
          </a:p>
          <a:p>
            <a:pPr lvl="0"/>
            <a:r>
              <a:rPr lang="ru-RU" dirty="0"/>
              <a:t>- риски, связанные с недостаточным уровнем кадрового обеспечения;</a:t>
            </a:r>
          </a:p>
          <a:p>
            <a:pPr lvl="0"/>
            <a:r>
              <a:rPr lang="ru-RU" dirty="0"/>
              <a:t>- риски, связанные с обеспечением прав собственности на инновационный проект.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226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29899"/>
            <a:ext cx="8911687" cy="1280890"/>
          </a:xfrm>
        </p:spPr>
        <p:txBody>
          <a:bodyPr/>
          <a:lstStyle/>
          <a:p>
            <a:r>
              <a:rPr lang="ru-RU" dirty="0"/>
              <a:t>ЗАВЕРШЕНИЕ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6306" y="1270660"/>
            <a:ext cx="9438306" cy="4640562"/>
          </a:xfrm>
        </p:spPr>
        <p:txBody>
          <a:bodyPr>
            <a:noAutofit/>
          </a:bodyPr>
          <a:lstStyle/>
          <a:p>
            <a:r>
              <a:rPr lang="ru-RU" sz="1400" b="1" dirty="0"/>
              <a:t>Пусконаладочные работы.</a:t>
            </a:r>
            <a:r>
              <a:rPr lang="ru-RU" sz="1400" dirty="0"/>
              <a:t> К пусконаладочным работам относится комплекс мероприятий и работ, выполняемых в период подготовки и проведения индивидуальных испытаний комплексного опробования оборудования.</a:t>
            </a:r>
          </a:p>
          <a:p>
            <a:r>
              <a:rPr lang="ru-RU" sz="1400" b="1" dirty="0" smtClean="0"/>
              <a:t>Приемка </a:t>
            </a:r>
            <a:r>
              <a:rPr lang="ru-RU" sz="1400" b="1" dirty="0"/>
              <a:t>в эксплуатацию законченных строительством </a:t>
            </a:r>
            <a:r>
              <a:rPr lang="ru-RU" sz="1400" b="1" dirty="0" smtClean="0"/>
              <a:t>объектов</a:t>
            </a:r>
          </a:p>
          <a:p>
            <a:r>
              <a:rPr lang="ru-RU" sz="1400" b="1" dirty="0"/>
              <a:t>Закрытие контракта.</a:t>
            </a:r>
            <a:r>
              <a:rPr lang="ru-RU" sz="1400" dirty="0"/>
              <a:t> В связи с отсутствием в отечественной прак­тике нормативных документов, регулирующих процесс закрытия кон­тракта, в основу настоящего раздела положены результаты изучения зарубежного опыта [4].</a:t>
            </a:r>
          </a:p>
          <a:p>
            <a:r>
              <a:rPr lang="ru-RU" sz="1400" dirty="0"/>
              <a:t>Основными этапами закрытия контракта являются:</a:t>
            </a:r>
          </a:p>
          <a:p>
            <a:r>
              <a:rPr lang="ru-RU" sz="1400" dirty="0"/>
              <a:t>• проверка финансовой отчетности;</a:t>
            </a:r>
          </a:p>
          <a:p>
            <a:r>
              <a:rPr lang="ru-RU" sz="1400" dirty="0"/>
              <a:t>• паспортизация;</a:t>
            </a:r>
          </a:p>
          <a:p>
            <a:r>
              <a:rPr lang="ru-RU" sz="1400" dirty="0"/>
              <a:t>• выявление невыполненных обязательств;</a:t>
            </a:r>
          </a:p>
          <a:p>
            <a:r>
              <a:rPr lang="ru-RU" sz="1400" dirty="0"/>
              <a:t>• завершение невыполненных обязательств;</a:t>
            </a:r>
          </a:p>
          <a:p>
            <a:r>
              <a:rPr lang="ru-RU" sz="1400" dirty="0"/>
              <a:t>• гарантийное обслуживание и окончательные расчеты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813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5065" y="1579418"/>
            <a:ext cx="9129547" cy="433180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Проверка финансовой отчетности</a:t>
            </a:r>
            <a:r>
              <a:rPr lang="ru-RU" dirty="0"/>
              <a:t> представляет собой проверку финансовой отчетности заказчика и подрядчика и включает в себя:</a:t>
            </a:r>
          </a:p>
          <a:p>
            <a:pPr marL="0" indent="0">
              <a:buNone/>
            </a:pPr>
            <a:r>
              <a:rPr lang="ru-RU" dirty="0"/>
              <a:t>а) для заказчика:</a:t>
            </a:r>
          </a:p>
          <a:p>
            <a:r>
              <a:rPr lang="ru-RU" dirty="0"/>
              <a:t>• проверку полноты выписки фактуры на весь объем завершен­ных работ;</a:t>
            </a:r>
          </a:p>
          <a:p>
            <a:r>
              <a:rPr lang="ru-RU" dirty="0"/>
              <a:t>• согласование полученных платежей с представленными счетами- фактурами;</a:t>
            </a:r>
          </a:p>
          <a:p>
            <a:r>
              <a:rPr lang="ru-RU" dirty="0"/>
              <a:t>• проверку наличия документации по изменениям;</a:t>
            </a:r>
          </a:p>
          <a:p>
            <a:r>
              <a:rPr lang="ru-RU" dirty="0"/>
              <a:t>• контроль суммы удержаний, произведенных заказчиком;</a:t>
            </a:r>
          </a:p>
          <a:p>
            <a:pPr marL="0" indent="0">
              <a:buNone/>
            </a:pPr>
            <a:r>
              <a:rPr lang="ru-RU" dirty="0"/>
              <a:t>б) для исполнителя:</a:t>
            </a:r>
          </a:p>
          <a:p>
            <a:r>
              <a:rPr lang="ru-RU" dirty="0"/>
              <a:t>• проверку платежей поставщикам и субподрядчикам;</a:t>
            </a:r>
          </a:p>
          <a:p>
            <a:r>
              <a:rPr lang="ru-RU" dirty="0"/>
              <a:t>• соответствие суммы заказов закупкам по накладным поставщи­ков;</a:t>
            </a:r>
          </a:p>
          <a:p>
            <a:r>
              <a:rPr lang="ru-RU" dirty="0"/>
              <a:t>• поиск просроченных платежей поставщику;</a:t>
            </a:r>
          </a:p>
          <a:p>
            <a:r>
              <a:rPr lang="ru-RU" dirty="0"/>
              <a:t>• подтверждение соответствующих удержаний.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29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</a:t>
            </a:r>
            <a:r>
              <a:rPr lang="ru-RU" dirty="0" smtClean="0"/>
              <a:t>авершение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0068" y="1496291"/>
            <a:ext cx="9034544" cy="441493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Паспортизация</a:t>
            </a:r>
            <a:r>
              <a:rPr lang="ru-RU" dirty="0"/>
              <a:t> представляет собой один из важных элементов ор­ганизации закрытия контракта и заключается в регистрации заказ­чиком </a:t>
            </a:r>
            <a:r>
              <a:rPr lang="ru-RU" dirty="0" smtClean="0"/>
              <a:t>ранее </a:t>
            </a:r>
            <a:r>
              <a:rPr lang="ru-RU" dirty="0"/>
              <a:t>предоставленной ему документации</a:t>
            </a:r>
            <a:r>
              <a:rPr lang="ru-RU" dirty="0" smtClean="0"/>
              <a:t>.</a:t>
            </a:r>
          </a:p>
          <a:p>
            <a:r>
              <a:rPr lang="ru-RU" b="1" dirty="0"/>
              <a:t>Невыполненные обязательства</a:t>
            </a:r>
            <a:r>
              <a:rPr lang="ru-RU" dirty="0"/>
              <a:t> должны быть завершены полностью на этапе закрытия контракта, однако их выявление должно осуществ­ляться постоянно в течение всего времени выполнения </a:t>
            </a:r>
            <a:r>
              <a:rPr lang="ru-RU" dirty="0" smtClean="0"/>
              <a:t>контракта</a:t>
            </a:r>
          </a:p>
          <a:p>
            <a:r>
              <a:rPr lang="ru-RU" b="1" dirty="0"/>
              <a:t>Гарантийное обслуживание</a:t>
            </a:r>
            <a:r>
              <a:rPr lang="ru-RU" dirty="0"/>
              <a:t> осуществляется после закрытия конт­ракта не командой, работающей над проектом, а функциональной группой, ответственной за гарантийное обслуживание</a:t>
            </a:r>
            <a:r>
              <a:rPr lang="ru-RU" dirty="0" smtClean="0"/>
              <a:t>.</a:t>
            </a:r>
          </a:p>
          <a:p>
            <a:r>
              <a:rPr lang="ru-RU" b="1" dirty="0"/>
              <a:t>Выход из проекта.</a:t>
            </a:r>
            <a:r>
              <a:rPr lang="ru-RU" dirty="0"/>
              <a:t> Для выхода из проекта необходимо проанали­зировать причины снижения эффективности реализации проекта, в том числе по показателям продолжительности строительства, роста цен на основные строительные материалы, повышения стоимости выполнения строительно-монтажных работ, роста расходов на оплату труда, повышения роста конкуренции в отрасли и спада эко­номической активности в отрасли, в которой реализуется инвести­ционный проект; возрастания объемов заемных инвестиционных ресурсов, повышения ставки процента за кредит в связи с измене­нием конъюнктуры рынка, недостаточно обоснованного выбора под­рядчиков для реализации проекта, ужесточения системы налогооб­ложения и пр.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8200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Эффективными </a:t>
            </a:r>
            <a:r>
              <a:rPr lang="ru-RU" b="1" dirty="0"/>
              <a:t>формами выхода</a:t>
            </a:r>
            <a:r>
              <a:rPr lang="ru-RU" dirty="0"/>
              <a:t> из проекта являются: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• </a:t>
            </a:r>
            <a:r>
              <a:rPr lang="ru-RU" dirty="0"/>
              <a:t>отказ от реализации проекта до начала строительно-монтажных работ;</a:t>
            </a:r>
          </a:p>
          <a:p>
            <a:r>
              <a:rPr lang="ru-RU" dirty="0"/>
              <a:t>• продажа частично реализованного проекта в форме объекта не­завершенного строительства;</a:t>
            </a:r>
          </a:p>
          <a:p>
            <a:r>
              <a:rPr lang="ru-RU" dirty="0"/>
              <a:t>• продажа объекта на стадии его эксплуатации;</a:t>
            </a:r>
          </a:p>
          <a:p>
            <a:r>
              <a:rPr lang="ru-RU" dirty="0"/>
              <a:t>• привлечение на любой стадии реализации проекта дополнитель­ного паевого постороннего капитала с минимизацией своего пае­вого участия;</a:t>
            </a:r>
          </a:p>
          <a:p>
            <a:r>
              <a:rPr lang="ru-RU" dirty="0"/>
              <a:t>• раздельная продажа основных видов активов реализуемого про­екта.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247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24110"/>
            <a:ext cx="8915399" cy="3639132"/>
          </a:xfrm>
        </p:spPr>
        <p:txBody>
          <a:bodyPr>
            <a:normAutofit/>
          </a:bodyPr>
          <a:lstStyle/>
          <a:p>
            <a:r>
              <a:rPr lang="ru-RU" dirty="0" smtClean="0"/>
              <a:t>Заключительным этапом подготовки контрольной работы является оформление </a:t>
            </a:r>
            <a:r>
              <a:rPr lang="ru-RU" b="1" dirty="0" smtClean="0">
                <a:solidFill>
                  <a:srgbClr val="FF0000"/>
                </a:solidFill>
              </a:rPr>
              <a:t>презентации проекта, </a:t>
            </a:r>
            <a:r>
              <a:rPr lang="ru-RU" dirty="0" smtClean="0"/>
              <a:t> отражающей основное содержание и результаты работы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708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 </a:t>
            </a:r>
            <a:r>
              <a:rPr lang="ru-RU" i="1" dirty="0"/>
              <a:t>основным процессам</a:t>
            </a:r>
            <a:r>
              <a:rPr lang="ru-RU" dirty="0"/>
              <a:t> </a:t>
            </a:r>
            <a:r>
              <a:rPr lang="ru-RU" dirty="0" smtClean="0"/>
              <a:t> планирования относят: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6940" y="1905000"/>
            <a:ext cx="9117672" cy="400622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• планирование содержания проекта, определение основных этапов реализации проекта, декомпозиция их на более мелкие и управляемые элементы;</a:t>
            </a:r>
          </a:p>
          <a:p>
            <a:pPr lvl="0"/>
            <a:r>
              <a:rPr lang="ru-RU" dirty="0"/>
              <a:t>• составление сметы, оценку стоимости ресурсов, необходимых для выполнения работ проекта;</a:t>
            </a:r>
          </a:p>
          <a:p>
            <a:pPr lvl="0"/>
            <a:r>
              <a:rPr lang="ru-RU" dirty="0"/>
              <a:t>• определение списка конкретных работ, которые обеспечивают достижение целей проекта;</a:t>
            </a:r>
          </a:p>
          <a:p>
            <a:pPr lvl="0"/>
            <a:r>
              <a:rPr lang="ru-RU" dirty="0"/>
              <a:t>• расстановку (последовательность) работ, определение и документирование технологических зависимостей и ограничений на работы;</a:t>
            </a:r>
          </a:p>
          <a:p>
            <a:pPr lvl="0"/>
            <a:r>
              <a:rPr lang="ru-RU" dirty="0"/>
              <a:t>• оценку продолжительности работ, трудозатрат и других ресурсов, необходимых для выполнения отдельных работ;</a:t>
            </a:r>
          </a:p>
          <a:p>
            <a:pPr lvl="0"/>
            <a:r>
              <a:rPr lang="ru-RU" dirty="0"/>
              <a:t>• расчет расписания, анализ технологических зависимостей и ограничений на работы, длительностей работ и требований к ресурсам;</a:t>
            </a:r>
          </a:p>
          <a:p>
            <a:pPr lvl="0"/>
            <a:r>
              <a:rPr lang="ru-RU" dirty="0"/>
              <a:t>• планирование ресурсов, определение того, какие ресурсы (люди, оборудование, материалы) и в каких количествах потребуются для выполнения работ проекта; определение, в какие сроки работы могут быть выполнены с учетом ограниченности ресурсов;</a:t>
            </a:r>
          </a:p>
          <a:p>
            <a:pPr lvl="0"/>
            <a:r>
              <a:rPr lang="ru-RU" dirty="0"/>
              <a:t>• составление бюджета, привязку сметных затрат к конкретным видам деятельности;</a:t>
            </a:r>
          </a:p>
          <a:p>
            <a:pPr lvl="0"/>
            <a:r>
              <a:rPr lang="ru-RU" dirty="0"/>
              <a:t>• создание (разработку) плана проекта, сбор результатов остальных процессов планирования и их объединение в общий документ.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91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Вспомогательные  процессы: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4436" y="1496291"/>
            <a:ext cx="9260176" cy="4414931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• планирование качества, определение стандартов качества, соответствующих данному проекту, и поиск путей их достижения;</a:t>
            </a:r>
          </a:p>
          <a:p>
            <a:pPr lvl="0"/>
            <a:r>
              <a:rPr lang="ru-RU" dirty="0"/>
              <a:t>• организационное планирование (проектирование), определение, обследование, документирование и распределение проектных ролей, ответственности и отношений подчиненности;</a:t>
            </a:r>
          </a:p>
          <a:p>
            <a:pPr lvl="0"/>
            <a:r>
              <a:rPr lang="ru-RU" dirty="0"/>
              <a:t>• подбор кадров, формирование команды проекта на всех стадиях жизненного цикла проекта, набор необходимых людских ресурсов, включенных в проект и работающих в нем;</a:t>
            </a:r>
          </a:p>
          <a:p>
            <a:pPr lvl="0"/>
            <a:r>
              <a:rPr lang="ru-RU" dirty="0"/>
              <a:t>• планирование коммуникаций, определение информационных и коммуникационных потребностей участников проекта: кому и какая информация необходима, когда и как она им должна быть доставлена;</a:t>
            </a:r>
          </a:p>
          <a:p>
            <a:pPr lvl="0"/>
            <a:r>
              <a:rPr lang="ru-RU" dirty="0"/>
              <a:t>• идентификацию и оценку рисков, определение того, какой фактор неопределенности и в какой степени может повлиять на ход реализации проекта, определение благоприятного и неблагоприятного сценария реализации проекта;</a:t>
            </a:r>
          </a:p>
          <a:p>
            <a:pPr lvl="0"/>
            <a:r>
              <a:rPr lang="ru-RU" dirty="0"/>
              <a:t>• планирование поставок, определение того, что, каким образом, когда и с помощью кого закупать и поставлять;</a:t>
            </a:r>
          </a:p>
          <a:p>
            <a:pPr lvl="0"/>
            <a:r>
              <a:rPr lang="ru-RU" dirty="0"/>
              <a:t>• планирование предложений, документирование товарных требований и определение потенциальных поставщиков.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199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5694" y="166256"/>
            <a:ext cx="8998919" cy="1116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Команда проекта и организационная форма управления проектом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5</a:t>
            </a:fld>
            <a:endParaRPr lang="ru-RU"/>
          </a:p>
        </p:txBody>
      </p:sp>
      <p:pic>
        <p:nvPicPr>
          <p:cNvPr id="6" name="Объект 5" descr="https://studref.com/htm/img/13/8695/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751" y="2439027"/>
            <a:ext cx="5902036" cy="369678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05694" y="1238698"/>
            <a:ext cx="96863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большинстве случаев </a:t>
            </a:r>
            <a:r>
              <a:rPr lang="ru-RU" i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команда, или рабочая группа проекта,</a:t>
            </a:r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— это группа физических лиц, вовлеченных в прямое и активное управление проектом, мотивированных на общую цель и результат, занятых в проекте значительное количество времени и, как правило, от начала проекта и до его конца.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351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ОКРУЖЕНИЕ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6</a:t>
            </a:fld>
            <a:endParaRPr lang="ru-RU"/>
          </a:p>
        </p:txBody>
      </p:sp>
      <p:pic>
        <p:nvPicPr>
          <p:cNvPr id="6" name="Объект 5" descr="Внешнее и внутреннее окружение проект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1" y="1433597"/>
            <a:ext cx="5058958" cy="412073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89212" y="1433597"/>
            <a:ext cx="30753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Любой проект реализуется, взаимодействуя с окружающей проект средой - государством, обществом, предприятием, командой проекта, его заказчиками, подрядчиками и </a:t>
            </a:r>
            <a:r>
              <a:rPr lang="ru-RU" dirty="0" err="1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т.п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750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ВИДЫ ОРГАНИЗАЦИОННОГО ИНСТРУМЕНТАРИЯ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23080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1. сетевые матрицы (более высокий уровень научной разработки «сетевых графиков»):</a:t>
            </a:r>
            <a:endParaRPr lang="ru-RU" sz="1600" dirty="0"/>
          </a:p>
          <a:p>
            <a:pPr lvl="1"/>
            <a:r>
              <a:rPr lang="ru-RU" dirty="0" smtClean="0"/>
              <a:t>представляют </a:t>
            </a:r>
            <a:r>
              <a:rPr lang="ru-RU" dirty="0"/>
              <a:t>весь процесс осуществления проекта в наглядной форме,</a:t>
            </a:r>
            <a:endParaRPr lang="ru-RU" sz="1400" dirty="0"/>
          </a:p>
          <a:p>
            <a:pPr lvl="1"/>
            <a:r>
              <a:rPr lang="ru-RU" dirty="0" smtClean="0"/>
              <a:t>выявляют </a:t>
            </a:r>
            <a:r>
              <a:rPr lang="ru-RU" dirty="0"/>
              <a:t>состав и структуру работ, и приемлемые средства и методы их выполнения;</a:t>
            </a:r>
            <a:endParaRPr lang="ru-RU" sz="1400" dirty="0"/>
          </a:p>
          <a:p>
            <a:pPr lvl="1"/>
            <a:r>
              <a:rPr lang="ru-RU" dirty="0" smtClean="0"/>
              <a:t>анализируют </a:t>
            </a:r>
            <a:r>
              <a:rPr lang="ru-RU" dirty="0"/>
              <a:t>взаимосвязи между исполнителями и работой;</a:t>
            </a:r>
            <a:endParaRPr lang="ru-RU" sz="1400" dirty="0"/>
          </a:p>
          <a:p>
            <a:pPr lvl="1"/>
            <a:r>
              <a:rPr lang="ru-RU" dirty="0" smtClean="0"/>
              <a:t>готовят </a:t>
            </a:r>
            <a:r>
              <a:rPr lang="ru-RU" dirty="0"/>
              <a:t>научно обоснованный скоординированный план выполнения всего комплекса работ по проекту для более эффективного использования имеющихся ресурсов и сокращения сроков.</a:t>
            </a:r>
            <a:endParaRPr lang="ru-RU" sz="1400" dirty="0"/>
          </a:p>
          <a:p>
            <a:pPr lvl="0"/>
            <a:r>
              <a:rPr lang="ru-RU" dirty="0"/>
              <a:t>2. матрица разделения административных задач управления (РАЗУ):</a:t>
            </a:r>
            <a:endParaRPr lang="ru-RU" sz="1600" dirty="0"/>
          </a:p>
          <a:p>
            <a:pPr lvl="1"/>
            <a:r>
              <a:rPr lang="ru-RU" dirty="0" smtClean="0"/>
              <a:t> </a:t>
            </a:r>
            <a:r>
              <a:rPr lang="ru-RU" dirty="0"/>
              <a:t>используя эту матрицу в системе управления проектом, можно разделить в команде проекта обязанности, права и ответственность всех участников проекта и на этой основе построить </a:t>
            </a:r>
            <a:r>
              <a:rPr lang="ru-RU" dirty="0" smtClean="0"/>
              <a:t>организационно-динамическую </a:t>
            </a:r>
            <a:r>
              <a:rPr lang="ru-RU" dirty="0"/>
              <a:t>структуру и информационную систему.</a:t>
            </a:r>
            <a:endParaRPr lang="ru-RU" sz="1400" dirty="0"/>
          </a:p>
          <a:p>
            <a:pPr lvl="0"/>
            <a:r>
              <a:rPr lang="ru-RU" dirty="0"/>
              <a:t>3.информационно-технологическая модель (ИТМ):</a:t>
            </a:r>
            <a:endParaRPr lang="ru-RU" sz="1600" dirty="0"/>
          </a:p>
          <a:p>
            <a:pPr lvl="1"/>
            <a:r>
              <a:rPr lang="ru-RU" dirty="0" smtClean="0"/>
              <a:t> </a:t>
            </a:r>
            <a:r>
              <a:rPr lang="ru-RU" dirty="0"/>
              <a:t>помогает осуществлять проектирование технологии управления проектом, то есть фиксацию последовательности и взаимосвязи решения управленческих задач.</a:t>
            </a:r>
            <a:endParaRPr lang="ru-RU" sz="14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6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8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256312" y="1448790"/>
            <a:ext cx="9935688" cy="446306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Работа </a:t>
            </a:r>
            <a:r>
              <a:rPr lang="ru-RU" dirty="0"/>
              <a:t>в плане проекта представляет некоторую деятельность, необходимую для достижения конкретных результатов (конечных продуктов нижнего уровня</a:t>
            </a:r>
            <a:r>
              <a:rPr lang="ru-RU" dirty="0" smtClean="0"/>
              <a:t>).</a:t>
            </a:r>
          </a:p>
          <a:p>
            <a:r>
              <a:rPr lang="ru-RU" b="1" dirty="0"/>
              <a:t>Веха </a:t>
            </a:r>
            <a:r>
              <a:rPr lang="ru-RU" dirty="0"/>
              <a:t>- событие или дата в ходе осуществления проекта. Веха используется для отображения состояния завершенности тех или иных </a:t>
            </a:r>
            <a:r>
              <a:rPr lang="ru-RU" dirty="0" smtClean="0"/>
              <a:t>работ. </a:t>
            </a:r>
            <a:r>
              <a:rPr lang="ru-RU" dirty="0"/>
              <a:t>Последовательность вех, определенных менеджером, часто называется </a:t>
            </a:r>
            <a:r>
              <a:rPr lang="ru-RU" b="1" dirty="0"/>
              <a:t>план по вехам. </a:t>
            </a:r>
            <a:r>
              <a:rPr lang="ru-RU" dirty="0"/>
              <a:t>Даты достижения соответствующих вех образуют </a:t>
            </a:r>
            <a:r>
              <a:rPr lang="ru-RU" b="1" dirty="0"/>
              <a:t>календарный план по вехам.</a:t>
            </a:r>
            <a:endParaRPr lang="ru-RU" dirty="0"/>
          </a:p>
          <a:p>
            <a:r>
              <a:rPr lang="ru-RU" b="1" dirty="0"/>
              <a:t>Связи предшествования </a:t>
            </a:r>
            <a:r>
              <a:rPr lang="ru-RU" dirty="0"/>
              <a:t>(логические зависимости) - отображают </a:t>
            </a:r>
            <a:r>
              <a:rPr lang="ru-RU" dirty="0" smtClean="0"/>
              <a:t>природу </a:t>
            </a:r>
            <a:r>
              <a:rPr lang="ru-RU" dirty="0"/>
              <a:t>зависимостей между работами. </a:t>
            </a:r>
            <a:endParaRPr lang="ru-RU" dirty="0" smtClean="0"/>
          </a:p>
          <a:p>
            <a:r>
              <a:rPr lang="ru-RU" dirty="0"/>
              <a:t>Комплекс взаимосвязей между работами часто также называют </a:t>
            </a:r>
            <a:r>
              <a:rPr lang="ru-RU" b="1" dirty="0"/>
              <a:t>логической структурой </a:t>
            </a:r>
            <a:r>
              <a:rPr lang="ru-RU" b="1" dirty="0" smtClean="0"/>
              <a:t>проекта</a:t>
            </a:r>
          </a:p>
          <a:p>
            <a:r>
              <a:rPr lang="ru-RU" b="1" dirty="0"/>
              <a:t>Сетевая диаграмма </a:t>
            </a:r>
            <a:r>
              <a:rPr lang="ru-RU" dirty="0"/>
              <a:t>(сеть, граф сети, </a:t>
            </a:r>
            <a:r>
              <a:rPr lang="ru-RU" b="1" dirty="0"/>
              <a:t>PERT </a:t>
            </a:r>
            <a:r>
              <a:rPr lang="ru-RU" dirty="0"/>
              <a:t>диаграмма) - графическое отображение работ проекта и их взаимосвязей. В планировании и управлении проектами под термином </a:t>
            </a:r>
            <a:r>
              <a:rPr lang="ru-RU" i="1" dirty="0"/>
              <a:t>сеть</a:t>
            </a:r>
            <a:r>
              <a:rPr lang="ru-RU" dirty="0"/>
              <a:t> понимается полный комплекс </a:t>
            </a:r>
            <a:r>
              <a:rPr lang="ru-RU" b="1" dirty="0"/>
              <a:t>работ и вех </a:t>
            </a:r>
            <a:r>
              <a:rPr lang="ru-RU" dirty="0"/>
              <a:t>проекта с установленными между ними зависимостями</a:t>
            </a:r>
            <a:r>
              <a:rPr lang="ru-RU" dirty="0" smtClean="0"/>
              <a:t>.</a:t>
            </a:r>
          </a:p>
          <a:p>
            <a:r>
              <a:rPr lang="ru-RU" b="1" dirty="0"/>
              <a:t>Методы сетевого планирования </a:t>
            </a:r>
            <a:r>
              <a:rPr lang="ru-RU" dirty="0"/>
              <a:t>- методы, основная цель которых заключается в том, чтобы сократить до минимума продолжительность проекта</a:t>
            </a:r>
            <a:r>
              <a:rPr lang="ru-RU" dirty="0" smtClean="0"/>
              <a:t>.</a:t>
            </a:r>
          </a:p>
          <a:p>
            <a:r>
              <a:rPr lang="ru-RU" b="1" dirty="0"/>
              <a:t>Критический путь </a:t>
            </a:r>
            <a:r>
              <a:rPr lang="ru-RU" dirty="0"/>
              <a:t>- максимальный по продолжительности полный путь в сети называется </a:t>
            </a:r>
            <a:r>
              <a:rPr lang="ru-RU" dirty="0" smtClean="0"/>
              <a:t>критическим</a:t>
            </a:r>
          </a:p>
          <a:p>
            <a:r>
              <a:rPr lang="ru-RU" b="1" dirty="0"/>
              <a:t>Метод критического пути </a:t>
            </a:r>
            <a:r>
              <a:rPr lang="ru-RU" dirty="0"/>
              <a:t>позволяет рассчитать возможные календарные графики выполнения комплекса работ на основе описанной логической структуры сети и оценок продолжительности выполнения каждой работы, определить критический путь проекта.</a:t>
            </a:r>
          </a:p>
          <a:p>
            <a:r>
              <a:rPr lang="ru-RU" b="1" dirty="0"/>
              <a:t>Временной резерв </a:t>
            </a:r>
            <a:r>
              <a:rPr lang="ru-RU" dirty="0"/>
              <a:t>или запас времени - это разность между самым ранним возможным сроком завершения работы и самым поздним допустимым временем ее выполнения. </a:t>
            </a:r>
            <a:endParaRPr lang="ru-RU" dirty="0" smtClean="0"/>
          </a:p>
          <a:p>
            <a:r>
              <a:rPr lang="ru-RU" b="1" dirty="0"/>
              <a:t>Иерархическая Структура Работ </a:t>
            </a:r>
            <a:r>
              <a:rPr lang="ru-RU" dirty="0"/>
              <a:t>- иерархическая структура последовательной декомпозиции задач проекта на подзадачи. </a:t>
            </a:r>
            <a:endParaRPr lang="ru-RU" dirty="0" smtClean="0"/>
          </a:p>
          <a:p>
            <a:r>
              <a:rPr lang="ru-RU" b="1" dirty="0"/>
              <a:t>Ресурсы </a:t>
            </a:r>
            <a:r>
              <a:rPr lang="ru-RU" dirty="0"/>
              <a:t>- обеспечивающие компоненты деятельности, включающие исполнителей, энергию, материалы, оборудование и т.д. </a:t>
            </a:r>
            <a:endParaRPr lang="ru-RU" dirty="0" smtClean="0"/>
          </a:p>
          <a:p>
            <a:endParaRPr lang="ru-RU" dirty="0"/>
          </a:p>
          <a:p>
            <a:endParaRPr lang="ru-RU" b="1" dirty="0"/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179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ДИАГРАММА ГАНТА</a:t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9231" y="1264555"/>
            <a:ext cx="96110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Диаграмма </a:t>
            </a:r>
            <a:r>
              <a:rPr lang="ru-RU" b="1" dirty="0" err="1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Ганта</a:t>
            </a:r>
            <a:r>
              <a:rPr lang="ru-RU" b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горизонтальная линейная диаграмма, на которой задачи проекта представляются протяженными во времени отрезками, характеризующимися датами начала и окончания, задержками и возможно другими временными параметрами</a:t>
            </a:r>
            <a:endParaRPr lang="ru-RU" dirty="0"/>
          </a:p>
        </p:txBody>
      </p:sp>
      <p:pic>
        <p:nvPicPr>
          <p:cNvPr id="1026" name="Picture 2" descr="http://900igr.net/up/datai/153950/0029-042-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2303812"/>
            <a:ext cx="7564505" cy="442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58918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129</TotalTime>
  <Words>1460</Words>
  <Application>Microsoft Office PowerPoint</Application>
  <PresentationFormat>Широкоэкранный</PresentationFormat>
  <Paragraphs>229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Century Gothic</vt:lpstr>
      <vt:lpstr>Tahoma</vt:lpstr>
      <vt:lpstr>Times New Roman</vt:lpstr>
      <vt:lpstr>Wingdings 3</vt:lpstr>
      <vt:lpstr>Легкий дым</vt:lpstr>
      <vt:lpstr>Дополнительные материалы для выполнения контрольной работы по курсу «Проектная экономика»</vt:lpstr>
      <vt:lpstr>Основные процедуры процесса планирования </vt:lpstr>
      <vt:lpstr>К основным процессам  планирования относят:</vt:lpstr>
      <vt:lpstr>Вспомогательные  процессы:</vt:lpstr>
      <vt:lpstr>Команда проекта и организационная форма управления проектом</vt:lpstr>
      <vt:lpstr>ОКРУЖЕНИЕ ПРОЕКТА </vt:lpstr>
      <vt:lpstr>ВИДЫ ОРГАНИЗАЦИОННОГО ИНСТРУМЕНТАРИЯ </vt:lpstr>
      <vt:lpstr>Основные понятия</vt:lpstr>
      <vt:lpstr>ДИАГРАММА ГАНТА </vt:lpstr>
      <vt:lpstr>СЕТЕВЫЕ ГРАФИКИ </vt:lpstr>
      <vt:lpstr>Параметры  сетевых графиков</vt:lpstr>
      <vt:lpstr>МАТРИЦА РАЗДЕЛЕНИЯ АДМИНИСТРАТИВНЫХ ЗАДАЧ УПРАВЛЕНИЯ (РАЗУ) </vt:lpstr>
      <vt:lpstr>ИНФОРМАЦИОННО-ТЕХНОЛОГИЧЕСКАЯ МОДЕЛЬ УПРАВЛЕНИЯ (ИТМ) </vt:lpstr>
      <vt:lpstr>Пример заполнения информационной таблицы</vt:lpstr>
      <vt:lpstr>При построении информационно-технологической модели (ИТМ) используют условные обозначения</vt:lpstr>
      <vt:lpstr>Пример ИТМ</vt:lpstr>
      <vt:lpstr>Презентация PowerPoint</vt:lpstr>
      <vt:lpstr>СТОИМОСТНОЙ АНАЛИЗ ПРОЕКТА </vt:lpstr>
      <vt:lpstr>КОНТРОЛЬ И РЕГУЛИРОВАНИЕ ПРОЕКТА </vt:lpstr>
      <vt:lpstr>РИСКИ ИННОВАЦИОННЫХ ПРОЕКТОВ</vt:lpstr>
      <vt:lpstr>ЗАВЕРШЕНИЕ ПРОЕКТА </vt:lpstr>
      <vt:lpstr>Завершение проекта</vt:lpstr>
      <vt:lpstr>Завершение проекта</vt:lpstr>
      <vt:lpstr>Эффективными формами выхода из проекта являются: </vt:lpstr>
      <vt:lpstr>Заключительным этапом подготовки контрольной работы является оформление презентации проекта,  отражающей основное содержание и результаты работы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</cp:revision>
  <dcterms:created xsi:type="dcterms:W3CDTF">2020-08-18T13:44:31Z</dcterms:created>
  <dcterms:modified xsi:type="dcterms:W3CDTF">2020-08-18T15:54:00Z</dcterms:modified>
</cp:coreProperties>
</file>